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Fira Sans" charset="1" panose="020B0503050000020004"/>
      <p:regular r:id="rId10"/>
    </p:embeddedFont>
    <p:embeddedFont>
      <p:font typeface="Fira Sans Bold" charset="1" panose="020B0803050000020004"/>
      <p:regular r:id="rId11"/>
    </p:embeddedFont>
    <p:embeddedFont>
      <p:font typeface="Fira Sans Italics" charset="1" panose="020B0503050000020004"/>
      <p:regular r:id="rId12"/>
    </p:embeddedFont>
    <p:embeddedFont>
      <p:font typeface="Fira Sans Bold Italics" charset="1" panose="020B0803050000020004"/>
      <p:regular r:id="rId13"/>
    </p:embeddedFont>
    <p:embeddedFont>
      <p:font typeface="Fira Sans Thin" charset="1" panose="020B0303050000020004"/>
      <p:regular r:id="rId14"/>
    </p:embeddedFont>
    <p:embeddedFont>
      <p:font typeface="Fira Sans Thin Italics" charset="1" panose="020B0303050000020004"/>
      <p:regular r:id="rId15"/>
    </p:embeddedFont>
    <p:embeddedFont>
      <p:font typeface="Fira Sans Extra-Light" charset="1" panose="020B0403050000020004"/>
      <p:regular r:id="rId16"/>
    </p:embeddedFont>
    <p:embeddedFont>
      <p:font typeface="Fira Sans Extra-Light Italics" charset="1" panose="020B0403050000020004"/>
      <p:regular r:id="rId17"/>
    </p:embeddedFont>
    <p:embeddedFont>
      <p:font typeface="Fira Sans Light" charset="1" panose="020B0403050000020004"/>
      <p:regular r:id="rId18"/>
    </p:embeddedFont>
    <p:embeddedFont>
      <p:font typeface="Fira Sans Light Italics" charset="1" panose="020B0403050000020004"/>
      <p:regular r:id="rId19"/>
    </p:embeddedFont>
    <p:embeddedFont>
      <p:font typeface="Fira Sans Medium" charset="1" panose="020B0603050000020004"/>
      <p:regular r:id="rId20"/>
    </p:embeddedFont>
    <p:embeddedFont>
      <p:font typeface="Fira Sans Medium Italics" charset="1" panose="020B0603050000020004"/>
      <p:regular r:id="rId21"/>
    </p:embeddedFont>
    <p:embeddedFont>
      <p:font typeface="Fira Sans Semi-Bold" charset="1" panose="020B0603050000020004"/>
      <p:regular r:id="rId22"/>
    </p:embeddedFont>
    <p:embeddedFont>
      <p:font typeface="Fira Sans Semi-Bold Italics" charset="1" panose="020B0703050000020004"/>
      <p:regular r:id="rId23"/>
    </p:embeddedFont>
    <p:embeddedFont>
      <p:font typeface="Fira Sans Ultra-Bold" charset="1" panose="020B0903050000020004"/>
      <p:regular r:id="rId24"/>
    </p:embeddedFont>
    <p:embeddedFont>
      <p:font typeface="Fira Sans Ultra-Bold Italics" charset="1" panose="020B0903050000020004"/>
      <p:regular r:id="rId25"/>
    </p:embeddedFont>
    <p:embeddedFont>
      <p:font typeface="Fira Sans Heavy" charset="1" panose="020B0A03050000020004"/>
      <p:regular r:id="rId26"/>
    </p:embeddedFont>
    <p:embeddedFont>
      <p:font typeface="Fira Sans Heavy Italics" charset="1" panose="020B0A030500000200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33.jpeg" Type="http://schemas.openxmlformats.org/officeDocument/2006/relationships/image"/><Relationship Id="rId4" Target="../media/image34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A5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0903" y="-45508"/>
            <a:ext cx="18449806" cy="10378016"/>
          </a:xfrm>
          <a:custGeom>
            <a:avLst/>
            <a:gdLst/>
            <a:ahLst/>
            <a:cxnLst/>
            <a:rect r="r" b="b" t="t" l="l"/>
            <a:pathLst>
              <a:path h="10378016" w="18449806">
                <a:moveTo>
                  <a:pt x="0" y="0"/>
                </a:moveTo>
                <a:lnTo>
                  <a:pt x="18449806" y="0"/>
                </a:lnTo>
                <a:lnTo>
                  <a:pt x="18449806" y="10378016"/>
                </a:lnTo>
                <a:lnTo>
                  <a:pt x="0" y="103780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712124" y="3286815"/>
            <a:ext cx="4100708" cy="3551029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15479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7093646" y="3286815"/>
            <a:ext cx="4100708" cy="3551029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0" t="-7739" r="0" b="-7739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2475167" y="3286815"/>
            <a:ext cx="4100708" cy="3551029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0" t="-7739" r="0" b="-7739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680652" y="9515874"/>
            <a:ext cx="16926697" cy="1542251"/>
            <a:chOff x="0" y="0"/>
            <a:chExt cx="58960502" cy="53721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8960500" cy="5372100"/>
            </a:xfrm>
            <a:custGeom>
              <a:avLst/>
              <a:gdLst/>
              <a:ahLst/>
              <a:cxnLst/>
              <a:rect r="r" b="b" t="t" l="l"/>
              <a:pathLst>
                <a:path h="5372100" w="589605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1E3C50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8620630" y="9632880"/>
            <a:ext cx="539077" cy="539077"/>
          </a:xfrm>
          <a:custGeom>
            <a:avLst/>
            <a:gdLst/>
            <a:ahLst/>
            <a:cxnLst/>
            <a:rect r="r" b="b" t="t" l="l"/>
            <a:pathLst>
              <a:path h="539077" w="539077">
                <a:moveTo>
                  <a:pt x="0" y="0"/>
                </a:moveTo>
                <a:lnTo>
                  <a:pt x="539078" y="0"/>
                </a:lnTo>
                <a:lnTo>
                  <a:pt x="539078" y="539077"/>
                </a:lnTo>
                <a:lnTo>
                  <a:pt x="0" y="5390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54494" y="7548885"/>
            <a:ext cx="423383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 spc="105">
                <a:solidFill>
                  <a:srgbClr val="1E3C50"/>
                </a:solidFill>
                <a:latin typeface="Fira Sans Ultra-Bold"/>
              </a:rPr>
              <a:t>Lucas Kusman Leal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90057" y="7548885"/>
            <a:ext cx="3870928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 spc="105">
                <a:solidFill>
                  <a:srgbClr val="1E3C50"/>
                </a:solidFill>
                <a:latin typeface="Fira Sans Ultra-Bold"/>
              </a:rPr>
              <a:t>Vitor Felix Araujo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35332" y="7548885"/>
            <a:ext cx="4217336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 spc="105">
                <a:solidFill>
                  <a:srgbClr val="1E3C50"/>
                </a:solidFill>
                <a:latin typeface="Fira Sans Ultra-Bold"/>
              </a:rPr>
              <a:t>Tiago Felipe Muller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578272" y="1013911"/>
            <a:ext cx="11131456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spc="-139">
                <a:solidFill>
                  <a:srgbClr val="1E3C50"/>
                </a:solidFill>
                <a:latin typeface="Fira Sans Medium"/>
              </a:rPr>
              <a:t>Conheça Nossa Equipe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3C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639208" y="763657"/>
            <a:ext cx="6280690" cy="12763931"/>
            <a:chOff x="0" y="0"/>
            <a:chExt cx="5001260" cy="101638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454" t="0" r="-454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8215391" y="4314825"/>
            <a:ext cx="9658917" cy="170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FFA500"/>
                </a:solidFill>
                <a:latin typeface="Fira Sans Bold"/>
              </a:rPr>
              <a:t>“Contrate</a:t>
            </a:r>
          </a:p>
          <a:p>
            <a:pPr>
              <a:lnSpc>
                <a:spcPts val="6600"/>
              </a:lnSpc>
            </a:pPr>
            <a:r>
              <a:rPr lang="en-US" sz="6000">
                <a:solidFill>
                  <a:srgbClr val="FFA500"/>
                </a:solidFill>
                <a:latin typeface="Fira Sans Bold"/>
              </a:rPr>
              <a:t>               ou seja contratado”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38446" y="-2389613"/>
            <a:ext cx="8370405" cy="4779226"/>
          </a:xfrm>
          <a:custGeom>
            <a:avLst/>
            <a:gdLst/>
            <a:ahLst/>
            <a:cxnLst/>
            <a:rect r="r" b="b" t="t" l="l"/>
            <a:pathLst>
              <a:path h="4779226" w="8370405">
                <a:moveTo>
                  <a:pt x="0" y="0"/>
                </a:moveTo>
                <a:lnTo>
                  <a:pt x="8370405" y="0"/>
                </a:lnTo>
                <a:lnTo>
                  <a:pt x="8370405" y="4779226"/>
                </a:lnTo>
                <a:lnTo>
                  <a:pt x="0" y="4779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1576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80652" y="9515874"/>
            <a:ext cx="16926697" cy="1542251"/>
            <a:chOff x="0" y="0"/>
            <a:chExt cx="58960502" cy="53721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8960500" cy="5372100"/>
            </a:xfrm>
            <a:custGeom>
              <a:avLst/>
              <a:gdLst/>
              <a:ahLst/>
              <a:cxnLst/>
              <a:rect r="r" b="b" t="t" l="l"/>
              <a:pathLst>
                <a:path h="5372100" w="589605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1E3C50"/>
            </a:solidFill>
          </p:spPr>
        </p:sp>
      </p:grpSp>
      <p:sp>
        <p:nvSpPr>
          <p:cNvPr name="AutoShape 5" id="5"/>
          <p:cNvSpPr/>
          <p:nvPr/>
        </p:nvSpPr>
        <p:spPr>
          <a:xfrm rot="-5400000">
            <a:off x="7472964" y="6840788"/>
            <a:ext cx="2758210" cy="0"/>
          </a:xfrm>
          <a:prstGeom prst="line">
            <a:avLst/>
          </a:prstGeom>
          <a:ln cap="rnd" w="76200">
            <a:solidFill>
              <a:srgbClr val="FFA5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620630" y="9632880"/>
            <a:ext cx="539077" cy="539077"/>
          </a:xfrm>
          <a:custGeom>
            <a:avLst/>
            <a:gdLst/>
            <a:ahLst/>
            <a:cxnLst/>
            <a:rect r="r" b="b" t="t" l="l"/>
            <a:pathLst>
              <a:path h="539077" w="539077">
                <a:moveTo>
                  <a:pt x="0" y="0"/>
                </a:moveTo>
                <a:lnTo>
                  <a:pt x="539078" y="0"/>
                </a:lnTo>
                <a:lnTo>
                  <a:pt x="539078" y="539077"/>
                </a:lnTo>
                <a:lnTo>
                  <a:pt x="0" y="5390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59596" y="1380003"/>
            <a:ext cx="9448602" cy="142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99"/>
              </a:lnSpc>
            </a:pPr>
            <a:r>
              <a:rPr lang="en-US" sz="9999">
                <a:solidFill>
                  <a:srgbClr val="1E3C50"/>
                </a:solidFill>
                <a:latin typeface="Fira Sans Semi-Bold"/>
              </a:rPr>
              <a:t>Mercado Alvo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359596" y="6021638"/>
            <a:ext cx="5734253" cy="1714500"/>
            <a:chOff x="0" y="0"/>
            <a:chExt cx="7645671" cy="228600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898525"/>
              <a:ext cx="7645671" cy="1387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>
                  <a:solidFill>
                    <a:srgbClr val="000000"/>
                  </a:solidFill>
                  <a:latin typeface="Fira Sans"/>
                </a:rPr>
                <a:t>Os trabalhadores irão anunciar os seus serviços.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7645671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>
                  <a:solidFill>
                    <a:srgbClr val="1E3C50"/>
                  </a:solidFill>
                  <a:latin typeface="Fira Sans Ultra-Bold"/>
                </a:rPr>
                <a:t>Trabalhadores autônomos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610289" y="6021638"/>
            <a:ext cx="5734253" cy="1714500"/>
            <a:chOff x="0" y="0"/>
            <a:chExt cx="7645671" cy="228600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898525"/>
              <a:ext cx="7645671" cy="1387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>
                  <a:solidFill>
                    <a:srgbClr val="000000"/>
                  </a:solidFill>
                  <a:latin typeface="Fira Sans"/>
                </a:rPr>
                <a:t>Os clientes irão buscar e contratar os serviços.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9525"/>
              <a:ext cx="7645671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>
                  <a:solidFill>
                    <a:srgbClr val="1E3C50"/>
                  </a:solidFill>
                  <a:latin typeface="Fira Sans Ultra-Bold"/>
                </a:rPr>
                <a:t>Clientes contratantes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87136" y="-164737"/>
            <a:ext cx="8327897" cy="9083348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680652" y="9515874"/>
            <a:ext cx="16926697" cy="1542251"/>
            <a:chOff x="0" y="0"/>
            <a:chExt cx="58960502" cy="53721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8960500" cy="5372100"/>
            </a:xfrm>
            <a:custGeom>
              <a:avLst/>
              <a:gdLst/>
              <a:ahLst/>
              <a:cxnLst/>
              <a:rect r="r" b="b" t="t" l="l"/>
              <a:pathLst>
                <a:path h="5372100" w="589605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1E3C5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550154" y="3119677"/>
            <a:ext cx="5733698" cy="3276521"/>
            <a:chOff x="0" y="0"/>
            <a:chExt cx="7644930" cy="436869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95250"/>
              <a:ext cx="7644930" cy="19282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>
                  <a:solidFill>
                    <a:srgbClr val="2C3E50"/>
                  </a:solidFill>
                  <a:latin typeface="Fira Sans Semi-Bold"/>
                </a:rPr>
                <a:t>Mercado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270019"/>
              <a:ext cx="7644930" cy="2098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>
                  <a:solidFill>
                    <a:srgbClr val="000000"/>
                  </a:solidFill>
                  <a:latin typeface="Fira Sans"/>
                </a:rPr>
                <a:t>O Brasil é um dos países com maiores índices de trabalho informal.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550154" y="6390016"/>
            <a:ext cx="5733698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15">
                <a:solidFill>
                  <a:srgbClr val="000000"/>
                </a:solidFill>
                <a:latin typeface="Fira Sans"/>
              </a:rPr>
              <a:t>6 em cada 10 brasileiros que trabalham por conta própria estão na informalidade.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94268" y="8183132"/>
            <a:ext cx="5733698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10">
                <a:solidFill>
                  <a:srgbClr val="000000"/>
                </a:solidFill>
                <a:latin typeface="Fira Sans Light"/>
              </a:rPr>
              <a:t>Fonte: PNADC/IBGE – elaboração própria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8620630" y="9632880"/>
            <a:ext cx="539077" cy="539077"/>
          </a:xfrm>
          <a:custGeom>
            <a:avLst/>
            <a:gdLst/>
            <a:ahLst/>
            <a:cxnLst/>
            <a:rect r="r" b="b" t="t" l="l"/>
            <a:pathLst>
              <a:path h="539077" w="539077">
                <a:moveTo>
                  <a:pt x="0" y="0"/>
                </a:moveTo>
                <a:lnTo>
                  <a:pt x="539078" y="0"/>
                </a:lnTo>
                <a:lnTo>
                  <a:pt x="539078" y="539077"/>
                </a:lnTo>
                <a:lnTo>
                  <a:pt x="0" y="5390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12914" y="1894445"/>
            <a:ext cx="5958161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 spc="-139">
                <a:solidFill>
                  <a:srgbClr val="1E3C50"/>
                </a:solidFill>
                <a:latin typeface="Fira Sans Medium"/>
              </a:rPr>
              <a:t>Missão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512914" y="5180198"/>
            <a:ext cx="5960207" cy="990600"/>
            <a:chOff x="0" y="0"/>
            <a:chExt cx="7946942" cy="132080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1017020" y="-66675"/>
              <a:ext cx="6929922" cy="1387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>
                  <a:solidFill>
                    <a:srgbClr val="000000"/>
                  </a:solidFill>
                  <a:latin typeface="Fira Sans"/>
                </a:rPr>
                <a:t>Facilitar a conexão de trabalhadores e contratantes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-10800000">
              <a:off x="0" y="107772"/>
              <a:ext cx="454982" cy="394057"/>
              <a:chOff x="0" y="0"/>
              <a:chExt cx="6202680" cy="53721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202680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620268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FFA600"/>
              </a:solidFill>
            </p:spPr>
          </p:sp>
        </p:grpSp>
      </p:grpSp>
      <p:grpSp>
        <p:nvGrpSpPr>
          <p:cNvPr name="Group 7" id="7"/>
          <p:cNvGrpSpPr/>
          <p:nvPr/>
        </p:nvGrpSpPr>
        <p:grpSpPr>
          <a:xfrm rot="0">
            <a:off x="1514960" y="6491102"/>
            <a:ext cx="5960207" cy="990600"/>
            <a:chOff x="0" y="0"/>
            <a:chExt cx="7946942" cy="132080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1017020" y="-66675"/>
              <a:ext cx="6929922" cy="1387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>
                  <a:solidFill>
                    <a:srgbClr val="000000"/>
                  </a:solidFill>
                  <a:latin typeface="Fira Sans"/>
                </a:rPr>
                <a:t>Construir relações profissionais sólidas</a:t>
              </a:r>
            </a:p>
          </p:txBody>
        </p:sp>
        <p:grpSp>
          <p:nvGrpSpPr>
            <p:cNvPr name="Group 9" id="9"/>
            <p:cNvGrpSpPr/>
            <p:nvPr/>
          </p:nvGrpSpPr>
          <p:grpSpPr>
            <a:xfrm rot="-10800000">
              <a:off x="0" y="107772"/>
              <a:ext cx="454982" cy="394057"/>
              <a:chOff x="0" y="0"/>
              <a:chExt cx="6202680" cy="53721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202680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620268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FFA600"/>
              </a:solidFill>
            </p:spPr>
          </p:sp>
        </p:grpSp>
      </p:grpSp>
      <p:grpSp>
        <p:nvGrpSpPr>
          <p:cNvPr name="Group 11" id="11"/>
          <p:cNvGrpSpPr/>
          <p:nvPr/>
        </p:nvGrpSpPr>
        <p:grpSpPr>
          <a:xfrm rot="0">
            <a:off x="1514960" y="7802005"/>
            <a:ext cx="5960207" cy="990600"/>
            <a:chOff x="0" y="0"/>
            <a:chExt cx="7946942" cy="132080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1017020" y="-66675"/>
              <a:ext cx="6929922" cy="1387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>
                  <a:solidFill>
                    <a:srgbClr val="000000"/>
                  </a:solidFill>
                  <a:latin typeface="Fira Sans"/>
                </a:rPr>
                <a:t>Oferecer uma plataforma segura e eficaz</a:t>
              </a:r>
            </a:p>
          </p:txBody>
        </p:sp>
        <p:grpSp>
          <p:nvGrpSpPr>
            <p:cNvPr name="Group 13" id="13"/>
            <p:cNvGrpSpPr/>
            <p:nvPr/>
          </p:nvGrpSpPr>
          <p:grpSpPr>
            <a:xfrm rot="-10800000">
              <a:off x="0" y="107772"/>
              <a:ext cx="454982" cy="394057"/>
              <a:chOff x="0" y="0"/>
              <a:chExt cx="6202680" cy="53721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202680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620268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FFA600"/>
              </a:solidFill>
            </p:spPr>
          </p:sp>
        </p:grpSp>
      </p:grpSp>
      <p:sp>
        <p:nvSpPr>
          <p:cNvPr name="TextBox 15" id="15"/>
          <p:cNvSpPr txBox="true"/>
          <p:nvPr/>
        </p:nvSpPr>
        <p:spPr>
          <a:xfrm rot="0">
            <a:off x="10812834" y="1894445"/>
            <a:ext cx="5958161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 spc="-139">
                <a:solidFill>
                  <a:srgbClr val="1E3C50"/>
                </a:solidFill>
                <a:latin typeface="Fira Sans Medium"/>
              </a:rPr>
              <a:t>Valores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812834" y="5180198"/>
            <a:ext cx="5960207" cy="990600"/>
            <a:chOff x="0" y="0"/>
            <a:chExt cx="7946942" cy="1320800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1017020" y="-66675"/>
              <a:ext cx="6929922" cy="1387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>
                  <a:solidFill>
                    <a:srgbClr val="000000"/>
                  </a:solidFill>
                  <a:latin typeface="Fira Sans"/>
                </a:rPr>
                <a:t>Possibilitar o crescimento profissional dos autônomos</a:t>
              </a:r>
            </a:p>
          </p:txBody>
        </p:sp>
        <p:grpSp>
          <p:nvGrpSpPr>
            <p:cNvPr name="Group 18" id="18"/>
            <p:cNvGrpSpPr/>
            <p:nvPr/>
          </p:nvGrpSpPr>
          <p:grpSpPr>
            <a:xfrm rot="-10800000">
              <a:off x="0" y="107772"/>
              <a:ext cx="454982" cy="394057"/>
              <a:chOff x="0" y="0"/>
              <a:chExt cx="6202680" cy="53721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202680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620268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FFA600"/>
              </a:solidFill>
            </p:spPr>
          </p:sp>
        </p:grpSp>
      </p:grpSp>
      <p:grpSp>
        <p:nvGrpSpPr>
          <p:cNvPr name="Group 20" id="20"/>
          <p:cNvGrpSpPr/>
          <p:nvPr/>
        </p:nvGrpSpPr>
        <p:grpSpPr>
          <a:xfrm rot="0">
            <a:off x="10814880" y="6491102"/>
            <a:ext cx="5960207" cy="990600"/>
            <a:chOff x="0" y="0"/>
            <a:chExt cx="7946942" cy="1320800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1017020" y="-66675"/>
              <a:ext cx="6929922" cy="1387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>
                  <a:solidFill>
                    <a:srgbClr val="000000"/>
                  </a:solidFill>
                  <a:latin typeface="Fira Sans"/>
                </a:rPr>
                <a:t>Oferecer confiança e simplicidade na contratação</a:t>
              </a:r>
            </a:p>
          </p:txBody>
        </p:sp>
        <p:grpSp>
          <p:nvGrpSpPr>
            <p:cNvPr name="Group 22" id="22"/>
            <p:cNvGrpSpPr/>
            <p:nvPr/>
          </p:nvGrpSpPr>
          <p:grpSpPr>
            <a:xfrm rot="-10800000">
              <a:off x="0" y="107772"/>
              <a:ext cx="454982" cy="394057"/>
              <a:chOff x="0" y="0"/>
              <a:chExt cx="6202680" cy="53721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202680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620268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FFA600"/>
              </a:solidFill>
            </p:spPr>
          </p:sp>
        </p:grpSp>
      </p:grpSp>
      <p:grpSp>
        <p:nvGrpSpPr>
          <p:cNvPr name="Group 24" id="24"/>
          <p:cNvGrpSpPr/>
          <p:nvPr/>
        </p:nvGrpSpPr>
        <p:grpSpPr>
          <a:xfrm rot="0">
            <a:off x="10814880" y="7802005"/>
            <a:ext cx="5960207" cy="990600"/>
            <a:chOff x="0" y="0"/>
            <a:chExt cx="7946942" cy="1320800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1017020" y="-66675"/>
              <a:ext cx="6929922" cy="1387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>
                  <a:solidFill>
                    <a:srgbClr val="000000"/>
                  </a:solidFill>
                  <a:latin typeface="Fira Sans"/>
                </a:rPr>
                <a:t>Criar um ecossistema nacional para autônomos</a:t>
              </a:r>
            </a:p>
          </p:txBody>
        </p:sp>
        <p:grpSp>
          <p:nvGrpSpPr>
            <p:cNvPr name="Group 26" id="26"/>
            <p:cNvGrpSpPr/>
            <p:nvPr/>
          </p:nvGrpSpPr>
          <p:grpSpPr>
            <a:xfrm rot="-10800000">
              <a:off x="0" y="107772"/>
              <a:ext cx="454982" cy="394057"/>
              <a:chOff x="0" y="0"/>
              <a:chExt cx="6202680" cy="53721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6202680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620268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FFA600"/>
              </a:solidFill>
            </p:spPr>
          </p:sp>
        </p:grpSp>
      </p:grpSp>
      <p:sp>
        <p:nvSpPr>
          <p:cNvPr name="AutoShape 28" id="28"/>
          <p:cNvSpPr/>
          <p:nvPr/>
        </p:nvSpPr>
        <p:spPr>
          <a:xfrm rot="5400000">
            <a:off x="3790070" y="5129212"/>
            <a:ext cx="10703767" cy="0"/>
          </a:xfrm>
          <a:prstGeom prst="line">
            <a:avLst/>
          </a:prstGeom>
          <a:ln cap="rnd" w="28575">
            <a:solidFill>
              <a:srgbClr val="FFA6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2073" y="4277383"/>
            <a:ext cx="689811" cy="780651"/>
          </a:xfrm>
          <a:custGeom>
            <a:avLst/>
            <a:gdLst/>
            <a:ahLst/>
            <a:cxnLst/>
            <a:rect r="r" b="b" t="t" l="l"/>
            <a:pathLst>
              <a:path h="780651" w="689811">
                <a:moveTo>
                  <a:pt x="0" y="0"/>
                </a:moveTo>
                <a:lnTo>
                  <a:pt x="689811" y="0"/>
                </a:lnTo>
                <a:lnTo>
                  <a:pt x="689811" y="780650"/>
                </a:lnTo>
                <a:lnTo>
                  <a:pt x="0" y="780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95394" y="4277383"/>
            <a:ext cx="596133" cy="780651"/>
          </a:xfrm>
          <a:custGeom>
            <a:avLst/>
            <a:gdLst/>
            <a:ahLst/>
            <a:cxnLst/>
            <a:rect r="r" b="b" t="t" l="l"/>
            <a:pathLst>
              <a:path h="780651" w="596133">
                <a:moveTo>
                  <a:pt x="0" y="0"/>
                </a:moveTo>
                <a:lnTo>
                  <a:pt x="596133" y="0"/>
                </a:lnTo>
                <a:lnTo>
                  <a:pt x="596133" y="780650"/>
                </a:lnTo>
                <a:lnTo>
                  <a:pt x="0" y="780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92073" y="5421715"/>
            <a:ext cx="3629457" cy="3943350"/>
            <a:chOff x="0" y="0"/>
            <a:chExt cx="4839277" cy="525780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025525"/>
              <a:ext cx="4839277" cy="4232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15">
                  <a:solidFill>
                    <a:srgbClr val="000000"/>
                  </a:solidFill>
                  <a:latin typeface="Fira Sans"/>
                </a:rPr>
                <a:t>A divulgação de trabalhos informais é precarizada, pois faltam recursos e experiência em marketing.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9525"/>
              <a:ext cx="4839277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>
                  <a:solidFill>
                    <a:srgbClr val="1E3C50"/>
                  </a:solidFill>
                  <a:latin typeface="Fira Sans Ultra-Bold"/>
                </a:rPr>
                <a:t>Divulgação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143734" y="5421715"/>
            <a:ext cx="3629457" cy="3943350"/>
            <a:chOff x="0" y="0"/>
            <a:chExt cx="4839277" cy="525780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025525"/>
              <a:ext cx="4839277" cy="4232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15">
                  <a:solidFill>
                    <a:srgbClr val="000000"/>
                  </a:solidFill>
                  <a:latin typeface="Fira Sans"/>
                </a:rPr>
                <a:t>Conseguir novos clientes é especialmente difícil para trabalhadores autônomos.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9525"/>
              <a:ext cx="4839277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>
                  <a:solidFill>
                    <a:srgbClr val="1E3C50"/>
                  </a:solidFill>
                  <a:latin typeface="Fira Sans Ultra-Bold"/>
                </a:rPr>
                <a:t>Novos clientes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895394" y="5421715"/>
            <a:ext cx="3629457" cy="3943350"/>
            <a:chOff x="0" y="0"/>
            <a:chExt cx="4839277" cy="525780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025525"/>
              <a:ext cx="4839277" cy="4232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15">
                  <a:solidFill>
                    <a:srgbClr val="000000"/>
                  </a:solidFill>
                  <a:latin typeface="Fira Sans"/>
                </a:rPr>
                <a:t>Pagar por um trabalho informal pode ser difícil devido a ausência de contrato ou nota fiscal.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9525"/>
              <a:ext cx="4839277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>
                  <a:solidFill>
                    <a:srgbClr val="1E3C50"/>
                  </a:solidFill>
                  <a:latin typeface="Fira Sans Ultra-Bold"/>
                </a:rPr>
                <a:t>Confiança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392073" y="1283885"/>
            <a:ext cx="11132246" cy="142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99"/>
              </a:lnSpc>
            </a:pPr>
            <a:r>
              <a:rPr lang="en-US" sz="9999">
                <a:solidFill>
                  <a:srgbClr val="1E3C50"/>
                </a:solidFill>
                <a:latin typeface="Fira Sans Semi-Bold"/>
              </a:rPr>
              <a:t>Problemas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7143734" y="4383492"/>
            <a:ext cx="1059994" cy="674541"/>
          </a:xfrm>
          <a:custGeom>
            <a:avLst/>
            <a:gdLst/>
            <a:ahLst/>
            <a:cxnLst/>
            <a:rect r="r" b="b" t="t" l="l"/>
            <a:pathLst>
              <a:path h="674541" w="1059994">
                <a:moveTo>
                  <a:pt x="0" y="0"/>
                </a:moveTo>
                <a:lnTo>
                  <a:pt x="1059993" y="0"/>
                </a:lnTo>
                <a:lnTo>
                  <a:pt x="1059993" y="674541"/>
                </a:lnTo>
                <a:lnTo>
                  <a:pt x="0" y="6745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426352" y="1633856"/>
            <a:ext cx="1098500" cy="627207"/>
          </a:xfrm>
          <a:custGeom>
            <a:avLst/>
            <a:gdLst/>
            <a:ahLst/>
            <a:cxnLst/>
            <a:rect r="r" b="b" t="t" l="l"/>
            <a:pathLst>
              <a:path h="627207" w="1098500">
                <a:moveTo>
                  <a:pt x="0" y="0"/>
                </a:moveTo>
                <a:lnTo>
                  <a:pt x="1098500" y="0"/>
                </a:lnTo>
                <a:lnTo>
                  <a:pt x="1098500" y="627208"/>
                </a:lnTo>
                <a:lnTo>
                  <a:pt x="0" y="6272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51576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2073" y="1028700"/>
            <a:ext cx="1098500" cy="627207"/>
          </a:xfrm>
          <a:custGeom>
            <a:avLst/>
            <a:gdLst/>
            <a:ahLst/>
            <a:cxnLst/>
            <a:rect r="r" b="b" t="t" l="l"/>
            <a:pathLst>
              <a:path h="627207" w="1098500">
                <a:moveTo>
                  <a:pt x="0" y="0"/>
                </a:moveTo>
                <a:lnTo>
                  <a:pt x="1098500" y="0"/>
                </a:lnTo>
                <a:lnTo>
                  <a:pt x="1098500" y="627207"/>
                </a:lnTo>
                <a:lnTo>
                  <a:pt x="0" y="6272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1576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25713" y="1342304"/>
            <a:ext cx="665824" cy="665824"/>
          </a:xfrm>
          <a:custGeom>
            <a:avLst/>
            <a:gdLst/>
            <a:ahLst/>
            <a:cxnLst/>
            <a:rect r="r" b="b" t="t" l="l"/>
            <a:pathLst>
              <a:path h="665824" w="665824">
                <a:moveTo>
                  <a:pt x="0" y="0"/>
                </a:moveTo>
                <a:lnTo>
                  <a:pt x="665824" y="0"/>
                </a:lnTo>
                <a:lnTo>
                  <a:pt x="665824" y="665824"/>
                </a:lnTo>
                <a:lnTo>
                  <a:pt x="0" y="6658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316996" y="4234266"/>
            <a:ext cx="674541" cy="674541"/>
          </a:xfrm>
          <a:custGeom>
            <a:avLst/>
            <a:gdLst/>
            <a:ahLst/>
            <a:cxnLst/>
            <a:rect r="r" b="b" t="t" l="l"/>
            <a:pathLst>
              <a:path h="674541" w="674541">
                <a:moveTo>
                  <a:pt x="0" y="0"/>
                </a:moveTo>
                <a:lnTo>
                  <a:pt x="674541" y="0"/>
                </a:lnTo>
                <a:lnTo>
                  <a:pt x="674541" y="674542"/>
                </a:lnTo>
                <a:lnTo>
                  <a:pt x="0" y="6745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325713" y="7134946"/>
            <a:ext cx="696649" cy="696649"/>
          </a:xfrm>
          <a:custGeom>
            <a:avLst/>
            <a:gdLst/>
            <a:ahLst/>
            <a:cxnLst/>
            <a:rect r="r" b="b" t="t" l="l"/>
            <a:pathLst>
              <a:path h="696649" w="696649">
                <a:moveTo>
                  <a:pt x="0" y="0"/>
                </a:moveTo>
                <a:lnTo>
                  <a:pt x="696650" y="0"/>
                </a:lnTo>
                <a:lnTo>
                  <a:pt x="696650" y="696650"/>
                </a:lnTo>
                <a:lnTo>
                  <a:pt x="0" y="6966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694973" y="1342304"/>
            <a:ext cx="6979141" cy="2343150"/>
            <a:chOff x="0" y="0"/>
            <a:chExt cx="9305522" cy="312420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025525"/>
              <a:ext cx="9305522" cy="2098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>
                  <a:solidFill>
                    <a:srgbClr val="000000"/>
                  </a:solidFill>
                  <a:latin typeface="Fira Sans"/>
                </a:rPr>
                <a:t>O trabalhador poderá criar seu perfil para apresentar sua experiência e portfólio.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9525"/>
              <a:ext cx="9305522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>
                  <a:solidFill>
                    <a:srgbClr val="2C3E50"/>
                  </a:solidFill>
                  <a:latin typeface="Fira Sans Ultra-Bold"/>
                </a:rPr>
                <a:t>Perfil na plataforma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694973" y="4238625"/>
            <a:ext cx="6979141" cy="1809750"/>
            <a:chOff x="0" y="0"/>
            <a:chExt cx="9305522" cy="241300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025525"/>
              <a:ext cx="9305522" cy="1387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>
                  <a:solidFill>
                    <a:srgbClr val="000000"/>
                  </a:solidFill>
                  <a:latin typeface="Fira Sans"/>
                </a:rPr>
                <a:t>Cada serviço será cadastrado como um anúncio público na plataforma.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9525"/>
              <a:ext cx="9305522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>
                  <a:solidFill>
                    <a:srgbClr val="2C3E50"/>
                  </a:solidFill>
                  <a:latin typeface="Fira Sans Ultra-Bold"/>
                </a:rPr>
                <a:t>Anúncios de serviços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694973" y="7134946"/>
            <a:ext cx="6979141" cy="2343150"/>
            <a:chOff x="0" y="0"/>
            <a:chExt cx="9305522" cy="312420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1025525"/>
              <a:ext cx="9305522" cy="2098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>
                  <a:solidFill>
                    <a:srgbClr val="000000"/>
                  </a:solidFill>
                  <a:latin typeface="Fira Sans"/>
                </a:rPr>
                <a:t>Ao pagar por um serviço, o valor fica retido até que seja confirmado sua finalização.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9525"/>
              <a:ext cx="9305522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>
                  <a:solidFill>
                    <a:srgbClr val="2C3E50"/>
                  </a:solidFill>
                  <a:latin typeface="Fira Sans Ultra-Bold"/>
                </a:rPr>
                <a:t>Intermediação de pagamentos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392073" y="2486852"/>
            <a:ext cx="5348187" cy="142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99"/>
              </a:lnSpc>
            </a:pPr>
            <a:r>
              <a:rPr lang="en-US" sz="9999">
                <a:solidFill>
                  <a:srgbClr val="2C3E50"/>
                </a:solidFill>
                <a:latin typeface="Fira Sans Semi-Bold"/>
              </a:rPr>
              <a:t>Soluções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94973" y="1342304"/>
            <a:ext cx="6979141" cy="2343150"/>
            <a:chOff x="0" y="0"/>
            <a:chExt cx="9305522" cy="312420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025525"/>
              <a:ext cx="9305522" cy="2098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>
                  <a:solidFill>
                    <a:srgbClr val="000000"/>
                  </a:solidFill>
                  <a:latin typeface="Fira Sans"/>
                </a:rPr>
                <a:t>Na SafeWorks, cada usuário possui sua carteira digital, que é integrada com os principais meios de pagamento.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9525"/>
              <a:ext cx="9305522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>
                  <a:solidFill>
                    <a:srgbClr val="2C3E50"/>
                  </a:solidFill>
                  <a:latin typeface="Fira Sans Ultra-Bold"/>
                </a:rPr>
                <a:t>Meio de pagamento integrado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694973" y="4238625"/>
            <a:ext cx="6979141" cy="2343150"/>
            <a:chOff x="0" y="0"/>
            <a:chExt cx="9305522" cy="312420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025525"/>
              <a:ext cx="9305522" cy="2098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>
                  <a:solidFill>
                    <a:srgbClr val="000000"/>
                  </a:solidFill>
                  <a:latin typeface="Fira Sans"/>
                </a:rPr>
                <a:t>Você não precisa pagar para anunciar, a cada contrato finalizado, cobramos uma pequena taxa de serviço.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9525"/>
              <a:ext cx="9305522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>
                  <a:solidFill>
                    <a:srgbClr val="2C3E50"/>
                  </a:solidFill>
                  <a:latin typeface="Fira Sans Ultra-Bold"/>
                </a:rPr>
                <a:t>Taxas justas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694973" y="7134946"/>
            <a:ext cx="6979141" cy="2343150"/>
            <a:chOff x="0" y="0"/>
            <a:chExt cx="9305522" cy="312420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025525"/>
              <a:ext cx="9305522" cy="2098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>
                  <a:solidFill>
                    <a:srgbClr val="000000"/>
                  </a:solidFill>
                  <a:latin typeface="Fira Sans"/>
                </a:rPr>
                <a:t>Ao publicar seu anúncio, você pode impulsioná-lo e aumentar suas vendas de serviços.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9305522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>
                  <a:solidFill>
                    <a:srgbClr val="2C3E50"/>
                  </a:solidFill>
                  <a:latin typeface="Fira Sans Ultra-Bold"/>
                </a:rPr>
                <a:t>Impulsionamento de anúncios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392073" y="2486852"/>
            <a:ext cx="6077057" cy="142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99"/>
              </a:lnSpc>
            </a:pPr>
            <a:r>
              <a:rPr lang="en-US" sz="9999">
                <a:solidFill>
                  <a:srgbClr val="2C3E50"/>
                </a:solidFill>
                <a:latin typeface="Fira Sans Semi-Bold"/>
              </a:rPr>
              <a:t>Vantagens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392073" y="1028700"/>
            <a:ext cx="1098500" cy="627207"/>
          </a:xfrm>
          <a:custGeom>
            <a:avLst/>
            <a:gdLst/>
            <a:ahLst/>
            <a:cxnLst/>
            <a:rect r="r" b="b" t="t" l="l"/>
            <a:pathLst>
              <a:path h="627207" w="1098500">
                <a:moveTo>
                  <a:pt x="0" y="0"/>
                </a:moveTo>
                <a:lnTo>
                  <a:pt x="1098500" y="0"/>
                </a:lnTo>
                <a:lnTo>
                  <a:pt x="1098500" y="627207"/>
                </a:lnTo>
                <a:lnTo>
                  <a:pt x="0" y="6272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1576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325713" y="1342304"/>
            <a:ext cx="749691" cy="769273"/>
          </a:xfrm>
          <a:custGeom>
            <a:avLst/>
            <a:gdLst/>
            <a:ahLst/>
            <a:cxnLst/>
            <a:rect r="r" b="b" t="t" l="l"/>
            <a:pathLst>
              <a:path h="769273" w="749691">
                <a:moveTo>
                  <a:pt x="0" y="0"/>
                </a:moveTo>
                <a:lnTo>
                  <a:pt x="749692" y="0"/>
                </a:lnTo>
                <a:lnTo>
                  <a:pt x="749692" y="769273"/>
                </a:lnTo>
                <a:lnTo>
                  <a:pt x="0" y="7692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325713" y="4238625"/>
            <a:ext cx="732406" cy="665824"/>
          </a:xfrm>
          <a:custGeom>
            <a:avLst/>
            <a:gdLst/>
            <a:ahLst/>
            <a:cxnLst/>
            <a:rect r="r" b="b" t="t" l="l"/>
            <a:pathLst>
              <a:path h="665824" w="732406">
                <a:moveTo>
                  <a:pt x="0" y="0"/>
                </a:moveTo>
                <a:lnTo>
                  <a:pt x="732407" y="0"/>
                </a:lnTo>
                <a:lnTo>
                  <a:pt x="732407" y="665824"/>
                </a:lnTo>
                <a:lnTo>
                  <a:pt x="0" y="6658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325713" y="7134946"/>
            <a:ext cx="665051" cy="665051"/>
          </a:xfrm>
          <a:custGeom>
            <a:avLst/>
            <a:gdLst/>
            <a:ahLst/>
            <a:cxnLst/>
            <a:rect r="r" b="b" t="t" l="l"/>
            <a:pathLst>
              <a:path h="665051" w="665051">
                <a:moveTo>
                  <a:pt x="0" y="0"/>
                </a:moveTo>
                <a:lnTo>
                  <a:pt x="665051" y="0"/>
                </a:lnTo>
                <a:lnTo>
                  <a:pt x="665051" y="665051"/>
                </a:lnTo>
                <a:lnTo>
                  <a:pt x="0" y="665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0652" y="9515874"/>
            <a:ext cx="16926697" cy="1542251"/>
            <a:chOff x="0" y="0"/>
            <a:chExt cx="58960502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960500" cy="5372100"/>
            </a:xfrm>
            <a:custGeom>
              <a:avLst/>
              <a:gdLst/>
              <a:ahLst/>
              <a:cxnLst/>
              <a:rect r="r" b="b" t="t" l="l"/>
              <a:pathLst>
                <a:path h="5372100" w="589605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1E3C50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8874461" y="9616314"/>
            <a:ext cx="539077" cy="539077"/>
          </a:xfrm>
          <a:custGeom>
            <a:avLst/>
            <a:gdLst/>
            <a:ahLst/>
            <a:cxnLst/>
            <a:rect r="r" b="b" t="t" l="l"/>
            <a:pathLst>
              <a:path h="539077" w="539077">
                <a:moveTo>
                  <a:pt x="0" y="0"/>
                </a:moveTo>
                <a:lnTo>
                  <a:pt x="539078" y="0"/>
                </a:lnTo>
                <a:lnTo>
                  <a:pt x="539078" y="539078"/>
                </a:lnTo>
                <a:lnTo>
                  <a:pt x="0" y="5390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71321" y="4707720"/>
            <a:ext cx="14745357" cy="2431888"/>
            <a:chOff x="0" y="0"/>
            <a:chExt cx="19660476" cy="32425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953718" y="0"/>
              <a:ext cx="3242518" cy="3242518"/>
            </a:xfrm>
            <a:custGeom>
              <a:avLst/>
              <a:gdLst/>
              <a:ahLst/>
              <a:cxnLst/>
              <a:rect r="r" b="b" t="t" l="l"/>
              <a:pathLst>
                <a:path h="3242518" w="3242518">
                  <a:moveTo>
                    <a:pt x="0" y="0"/>
                  </a:moveTo>
                  <a:lnTo>
                    <a:pt x="3242518" y="0"/>
                  </a:lnTo>
                  <a:lnTo>
                    <a:pt x="3242518" y="3242518"/>
                  </a:lnTo>
                  <a:lnTo>
                    <a:pt x="0" y="3242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cap="rnd">
              <a:noFill/>
              <a:prstDash val="solid"/>
              <a:round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42518" cy="3242518"/>
            </a:xfrm>
            <a:custGeom>
              <a:avLst/>
              <a:gdLst/>
              <a:ahLst/>
              <a:cxnLst/>
              <a:rect r="r" b="b" t="t" l="l"/>
              <a:pathLst>
                <a:path h="3242518" w="3242518">
                  <a:moveTo>
                    <a:pt x="0" y="0"/>
                  </a:moveTo>
                  <a:lnTo>
                    <a:pt x="3242518" y="0"/>
                  </a:lnTo>
                  <a:lnTo>
                    <a:pt x="3242518" y="3242518"/>
                  </a:lnTo>
                  <a:lnTo>
                    <a:pt x="0" y="3242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591434" y="0"/>
              <a:ext cx="4069042" cy="3242518"/>
            </a:xfrm>
            <a:custGeom>
              <a:avLst/>
              <a:gdLst/>
              <a:ahLst/>
              <a:cxnLst/>
              <a:rect r="r" b="b" t="t" l="l"/>
              <a:pathLst>
                <a:path h="3242518" w="4069042">
                  <a:moveTo>
                    <a:pt x="0" y="0"/>
                  </a:moveTo>
                  <a:lnTo>
                    <a:pt x="4069042" y="0"/>
                  </a:lnTo>
                  <a:lnTo>
                    <a:pt x="4069042" y="3242518"/>
                  </a:lnTo>
                  <a:lnTo>
                    <a:pt x="0" y="3242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860956" y="0"/>
              <a:ext cx="3019278" cy="3242518"/>
            </a:xfrm>
            <a:custGeom>
              <a:avLst/>
              <a:gdLst/>
              <a:ahLst/>
              <a:cxnLst/>
              <a:rect r="r" b="b" t="t" l="l"/>
              <a:pathLst>
                <a:path h="3242518" w="3019278">
                  <a:moveTo>
                    <a:pt x="0" y="0"/>
                  </a:moveTo>
                  <a:lnTo>
                    <a:pt x="3019278" y="0"/>
                  </a:lnTo>
                  <a:lnTo>
                    <a:pt x="3019278" y="3242518"/>
                  </a:lnTo>
                  <a:lnTo>
                    <a:pt x="0" y="3242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907238" y="0"/>
              <a:ext cx="3242518" cy="3242518"/>
            </a:xfrm>
            <a:custGeom>
              <a:avLst/>
              <a:gdLst/>
              <a:ahLst/>
              <a:cxnLst/>
              <a:rect r="r" b="b" t="t" l="l"/>
              <a:pathLst>
                <a:path h="3242518" w="3242518">
                  <a:moveTo>
                    <a:pt x="0" y="0"/>
                  </a:moveTo>
                  <a:lnTo>
                    <a:pt x="3242518" y="0"/>
                  </a:lnTo>
                  <a:lnTo>
                    <a:pt x="3242518" y="3242518"/>
                  </a:lnTo>
                  <a:lnTo>
                    <a:pt x="0" y="3242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2296345" y="1283885"/>
            <a:ext cx="13187649" cy="142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99"/>
              </a:lnSpc>
            </a:pPr>
            <a:r>
              <a:rPr lang="en-US" sz="9999">
                <a:solidFill>
                  <a:srgbClr val="1E3C50"/>
                </a:solidFill>
                <a:latin typeface="Fira Sans Semi-Bold"/>
              </a:rPr>
              <a:t>Tecnologias Utilizadas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DAFzUe5sNQk</dc:identifier>
  <dcterms:modified xsi:type="dcterms:W3CDTF">2011-08-01T06:04:30Z</dcterms:modified>
  <cp:revision>1</cp:revision>
  <dc:title>SafeWorks_Pitch</dc:title>
</cp:coreProperties>
</file>